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标题与副标题">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pPr>
            <a:r>
              <a:rPr sz="8000"/>
              <a:t>标题文本</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标题文本</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标题文本</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pPr>
            <a:r>
              <a:rPr sz="6000"/>
              <a:t>标题文本</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正文级别 1</a:t>
            </a:r>
            <a:endParaRPr sz="3200"/>
          </a:p>
          <a:p>
            <a:pPr lvl="1">
              <a:defRPr sz="1800"/>
            </a:pPr>
            <a:r>
              <a:rPr sz="3200"/>
              <a:t>正文级别 2</a:t>
            </a:r>
            <a:endParaRPr sz="3200"/>
          </a:p>
          <a:p>
            <a:pPr lvl="2">
              <a:defRPr sz="1800"/>
            </a:pPr>
            <a:r>
              <a:rPr sz="3200"/>
              <a:t>正文级别 3</a:t>
            </a:r>
            <a:endParaRPr sz="3200"/>
          </a:p>
          <a:p>
            <a:pPr lvl="3">
              <a:defRPr sz="1800"/>
            </a:pPr>
            <a:r>
              <a:rPr sz="3200"/>
              <a:t>正文级别 4</a:t>
            </a:r>
            <a:endParaRPr sz="3200"/>
          </a:p>
          <a:p>
            <a:pPr lvl="4">
              <a:defRPr sz="1800"/>
            </a:pPr>
            <a:r>
              <a:rPr sz="3200"/>
              <a:t>正文级别 5</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标题文本</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标题文本</a:t>
            </a:r>
          </a:p>
        </p:txBody>
      </p:sp>
      <p:sp>
        <p:nvSpPr>
          <p:cNvPr id="19" name="Shape 19"/>
          <p:cNvSpPr/>
          <p:nvPr>
            <p:ph type="body" idx="1"/>
          </p:nvPr>
        </p:nvSpPr>
        <p:spPr>
          <a:prstGeom prst="rect">
            <a:avLst/>
          </a:prstGeom>
        </p:spPr>
        <p:txBody>
          <a:bodyPr/>
          <a:lstStyle/>
          <a:p>
            <a:pPr lvl="0">
              <a:defRPr sz="1800"/>
            </a:pPr>
            <a:r>
              <a:rPr sz="3600"/>
              <a:t>正文级别 1</a:t>
            </a:r>
            <a:endParaRPr sz="3600"/>
          </a:p>
          <a:p>
            <a:pPr lvl="1">
              <a:defRPr sz="1800"/>
            </a:pPr>
            <a:r>
              <a:rPr sz="3600"/>
              <a:t>正文级别 2</a:t>
            </a:r>
            <a:endParaRPr sz="3600"/>
          </a:p>
          <a:p>
            <a:pPr lvl="2">
              <a:defRPr sz="1800"/>
            </a:pPr>
            <a:r>
              <a:rPr sz="3600"/>
              <a:t>正文级别 3</a:t>
            </a:r>
            <a:endParaRPr sz="3600"/>
          </a:p>
          <a:p>
            <a:pPr lvl="3">
              <a:defRPr sz="1800"/>
            </a:pPr>
            <a:r>
              <a:rPr sz="3600"/>
              <a:t>正文级别 4</a:t>
            </a:r>
            <a:endParaRPr sz="3600"/>
          </a:p>
          <a:p>
            <a:pPr lvl="4">
              <a:defRPr sz="1800"/>
            </a:pPr>
            <a:r>
              <a:rPr sz="3600"/>
              <a:t>正文级别 5</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8000"/>
              <a:t>标题文本</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正文级别 1</a:t>
            </a:r>
            <a:endParaRPr sz="2800"/>
          </a:p>
          <a:p>
            <a:pPr lvl="1">
              <a:defRPr sz="1800"/>
            </a:pPr>
            <a:r>
              <a:rPr sz="2800"/>
              <a:t>正文级别 2</a:t>
            </a:r>
            <a:endParaRPr sz="2800"/>
          </a:p>
          <a:p>
            <a:pPr lvl="2">
              <a:defRPr sz="1800"/>
            </a:pPr>
            <a:r>
              <a:rPr sz="2800"/>
              <a:t>正文级别 3</a:t>
            </a:r>
            <a:endParaRPr sz="2800"/>
          </a:p>
          <a:p>
            <a:pPr lvl="3">
              <a:defRPr sz="1800"/>
            </a:pPr>
            <a:r>
              <a:rPr sz="2800"/>
              <a:t>正文级别 4</a:t>
            </a:r>
            <a:endParaRPr sz="2800"/>
          </a:p>
          <a:p>
            <a:pPr lvl="4">
              <a:defRPr sz="1800"/>
            </a:pPr>
            <a:r>
              <a:rPr sz="2800"/>
              <a:t>正文级别 5</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正文级别 1</a:t>
            </a:r>
            <a:endParaRPr sz="3600"/>
          </a:p>
          <a:p>
            <a:pPr lvl="1">
              <a:defRPr sz="1800"/>
            </a:pPr>
            <a:r>
              <a:rPr sz="3600"/>
              <a:t>正文级别 2</a:t>
            </a:r>
            <a:endParaRPr sz="3600"/>
          </a:p>
          <a:p>
            <a:pPr lvl="2">
              <a:defRPr sz="1800"/>
            </a:pPr>
            <a:r>
              <a:rPr sz="3600"/>
              <a:t>正文级别 3</a:t>
            </a:r>
            <a:endParaRPr sz="3600"/>
          </a:p>
          <a:p>
            <a:pPr lvl="3">
              <a:defRPr sz="1800"/>
            </a:pPr>
            <a:r>
              <a:rPr sz="3600"/>
              <a:t>正文级别 4</a:t>
            </a:r>
            <a:endParaRPr sz="3600"/>
          </a:p>
          <a:p>
            <a:pPr lvl="4">
              <a:defRPr sz="1800"/>
            </a:pPr>
            <a:r>
              <a:rPr sz="3600"/>
              <a:t>正文级别 5</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标题文本</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正文级别 1</a:t>
            </a:r>
            <a:endParaRPr sz="3600"/>
          </a:p>
          <a:p>
            <a:pPr lvl="1">
              <a:defRPr sz="1800"/>
            </a:pPr>
            <a:r>
              <a:rPr sz="3600"/>
              <a:t>正文级别 2</a:t>
            </a:r>
            <a:endParaRPr sz="3600"/>
          </a:p>
          <a:p>
            <a:pPr lvl="2">
              <a:defRPr sz="1800"/>
            </a:pPr>
            <a:r>
              <a:rPr sz="3600"/>
              <a:t>正文级别 3</a:t>
            </a:r>
            <a:endParaRPr sz="3600"/>
          </a:p>
          <a:p>
            <a:pPr lvl="3">
              <a:defRPr sz="1800"/>
            </a:pPr>
            <a:r>
              <a:rPr sz="3600"/>
              <a:t>正文级别 4</a:t>
            </a:r>
            <a:endParaRPr sz="3600"/>
          </a:p>
          <a:p>
            <a:pPr lvl="4">
              <a:defRPr sz="1800"/>
            </a:pPr>
            <a:r>
              <a:rPr sz="3600"/>
              <a:t>正文级别 5</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www.paintcodeapp.com/news/iphone-6-screens-demystified" TargetMode="Externa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hape 32"/>
          <p:cNvSpPr/>
          <p:nvPr>
            <p:ph type="title"/>
          </p:nvPr>
        </p:nvSpPr>
        <p:spPr>
          <a:xfrm>
            <a:off x="1866900" y="5270500"/>
            <a:ext cx="12166600" cy="3302000"/>
          </a:xfrm>
          <a:prstGeom prst="rect">
            <a:avLst/>
          </a:prstGeom>
          <a:effectLst>
            <a:outerShdw sx="100000" sy="100000" kx="0" ky="0" algn="b" rotWithShape="0" blurRad="63500" dist="25400" dir="5400000">
              <a:srgbClr val="000000">
                <a:alpha val="50000"/>
              </a:srgbClr>
            </a:outerShdw>
          </a:effectLst>
        </p:spPr>
        <p:txBody>
          <a:bodyPr/>
          <a:lstStyle>
            <a:lvl1pPr>
              <a:defRPr b="1" sz="6000">
                <a:solidFill>
                  <a:srgbClr val="FFFFFF"/>
                </a:solidFill>
                <a:latin typeface="Helvetica"/>
                <a:ea typeface="Helvetica"/>
                <a:cs typeface="Helvetica"/>
                <a:sym typeface="Helvetica"/>
              </a:defRPr>
            </a:lvl1pPr>
          </a:lstStyle>
          <a:p>
            <a:pPr lvl="0">
              <a:defRPr b="0" sz="1800">
                <a:solidFill>
                  <a:srgbClr val="000000"/>
                </a:solidFill>
              </a:defRPr>
            </a:pPr>
            <a:r>
              <a:rPr b="1" sz="6000">
                <a:solidFill>
                  <a:srgbClr val="FFFFFF"/>
                </a:solidFill>
              </a:rPr>
              <a:t>屏幕适配设计开发指南</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title"/>
          </p:nvPr>
        </p:nvSpPr>
        <p:spPr>
          <a:xfrm>
            <a:off x="1270000" y="-1663700"/>
            <a:ext cx="10464800" cy="3302000"/>
          </a:xfrm>
          <a:prstGeom prst="rect">
            <a:avLst/>
          </a:prstGeom>
        </p:spPr>
        <p:txBody>
          <a:bodyPr/>
          <a:lstStyle/>
          <a:p>
            <a:pPr lvl="0">
              <a:defRPr sz="1800"/>
            </a:pPr>
            <a:r>
              <a:rPr sz="8000"/>
              <a:t>FPS</a:t>
            </a:r>
          </a:p>
        </p:txBody>
      </p:sp>
      <p:sp>
        <p:nvSpPr>
          <p:cNvPr id="58" name="Shape 58"/>
          <p:cNvSpPr/>
          <p:nvPr>
            <p:ph type="body" idx="1"/>
          </p:nvPr>
        </p:nvSpPr>
        <p:spPr>
          <a:xfrm>
            <a:off x="1270000" y="7620000"/>
            <a:ext cx="10464800" cy="1485900"/>
          </a:xfrm>
          <a:prstGeom prst="rect">
            <a:avLst/>
          </a:prstGeom>
        </p:spPr>
        <p:txBody>
          <a:bodyPr/>
          <a:lstStyle>
            <a:lvl1pPr algn="l"/>
          </a:lstStyle>
          <a:p>
            <a:pPr lvl="0">
              <a:defRPr sz="1800"/>
            </a:pPr>
            <a:r>
              <a:rPr sz="3200"/>
              <a:t>FPS(每秒传输帧数 Frames Per Second)是指画面每秒传输帧数，通俗来讲就是指动画或视频的画面数。</a:t>
            </a:r>
          </a:p>
        </p:txBody>
      </p:sp>
      <p:pic>
        <p:nvPicPr>
          <p:cNvPr id="59" name="hertz-01.png"/>
          <p:cNvPicPr/>
          <p:nvPr/>
        </p:nvPicPr>
        <p:blipFill>
          <a:blip r:embed="rId2">
            <a:extLst/>
          </a:blip>
          <a:stretch>
            <a:fillRect/>
          </a:stretch>
        </p:blipFill>
        <p:spPr>
          <a:xfrm>
            <a:off x="0" y="1428721"/>
            <a:ext cx="13004800" cy="6083358"/>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 name="Mac_book_pro_retina014.jpg"/>
          <p:cNvPicPr/>
          <p:nvPr/>
        </p:nvPicPr>
        <p:blipFill>
          <a:blip r:embed="rId2">
            <a:extLst/>
          </a:blip>
          <a:stretch>
            <a:fillRect/>
          </a:stretch>
        </p:blipFill>
        <p:spPr>
          <a:xfrm>
            <a:off x="-1909852" y="-177658"/>
            <a:ext cx="16824504" cy="10515316"/>
          </a:xfrm>
          <a:prstGeom prst="rect">
            <a:avLst/>
          </a:prstGeom>
          <a:ln w="12700">
            <a:miter lim="400000"/>
          </a:ln>
        </p:spPr>
      </p:pic>
      <p:sp>
        <p:nvSpPr>
          <p:cNvPr id="62" name="Shape 62"/>
          <p:cNvSpPr/>
          <p:nvPr>
            <p:ph type="title"/>
          </p:nvPr>
        </p:nvSpPr>
        <p:spPr>
          <a:xfrm>
            <a:off x="1270000" y="2374900"/>
            <a:ext cx="10464800" cy="3302000"/>
          </a:xfrm>
          <a:prstGeom prst="rect">
            <a:avLst/>
          </a:prstGeom>
        </p:spPr>
        <p:txBody>
          <a:bodyPr/>
          <a:lstStyle>
            <a:lvl1pPr>
              <a:defRPr b="1">
                <a:solidFill>
                  <a:srgbClr val="FFFFFF"/>
                </a:solidFill>
                <a:latin typeface="Helvetica"/>
                <a:ea typeface="Helvetica"/>
                <a:cs typeface="Helvetica"/>
                <a:sym typeface="Helvetica"/>
              </a:defRPr>
            </a:lvl1pPr>
          </a:lstStyle>
          <a:p>
            <a:pPr lvl="0">
              <a:defRPr b="0" sz="1800">
                <a:solidFill>
                  <a:srgbClr val="000000"/>
                </a:solidFill>
              </a:defRPr>
            </a:pPr>
            <a:r>
              <a:rPr b="1" sz="8000">
                <a:solidFill>
                  <a:srgbClr val="FFFFFF"/>
                </a:solidFill>
              </a:rPr>
              <a:t>Retina</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body" idx="1"/>
          </p:nvPr>
        </p:nvSpPr>
        <p:spPr>
          <a:xfrm>
            <a:off x="1651000" y="3263900"/>
            <a:ext cx="9702800" cy="3225800"/>
          </a:xfrm>
          <a:prstGeom prst="rect">
            <a:avLst/>
          </a:prstGeom>
        </p:spPr>
        <p:txBody>
          <a:bodyPr/>
          <a:lstStyle/>
          <a:p>
            <a:pPr lvl="0" algn="l" defTabSz="578358">
              <a:defRPr sz="1800"/>
            </a:pPr>
            <a:r>
              <a:rPr sz="3168"/>
              <a:t>“Retina（视网膜）显示屏”是Apple公司在发布iPhone 4时引入的。之所以叫做Retina是因为设备的PPI非常高以至于人的视网膜也不能在屏幕上分辨出像素点来。</a:t>
            </a:r>
            <a:endParaRPr sz="3168"/>
          </a:p>
          <a:p>
            <a:pPr lvl="0" algn="l" defTabSz="578358">
              <a:defRPr sz="1800"/>
            </a:pPr>
            <a:endParaRPr sz="3168"/>
          </a:p>
          <a:p>
            <a:pPr lvl="0" algn="l" defTabSz="578358">
              <a:defRPr sz="1800"/>
            </a:pPr>
            <a:r>
              <a:rPr sz="3168"/>
              <a:t>从技术的角度来讲，他们做的就是在完全相同的物理大小上展示比原来高和宽多一倍的像素点。</a:t>
            </a:r>
          </a:p>
        </p:txBody>
      </p:sp>
    </p:spTree>
  </p:cSld>
  <p:clrMapOvr>
    <a:masterClrMapping/>
  </p:clrMapOvr>
  <p:transition spd="slow"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6" name="retina-01.png"/>
          <p:cNvPicPr/>
          <p:nvPr/>
        </p:nvPicPr>
        <p:blipFill>
          <a:blip r:embed="rId2">
            <a:extLst/>
          </a:blip>
          <a:stretch>
            <a:fillRect/>
          </a:stretch>
        </p:blipFill>
        <p:spPr>
          <a:xfrm>
            <a:off x="0" y="-461434"/>
            <a:ext cx="13004800" cy="8669868"/>
          </a:xfrm>
          <a:prstGeom prst="rect">
            <a:avLst/>
          </a:prstGeom>
          <a:ln w="12700">
            <a:miter lim="400000"/>
          </a:ln>
        </p:spPr>
      </p:pic>
      <p:sp>
        <p:nvSpPr>
          <p:cNvPr id="67" name="Shape 67"/>
          <p:cNvSpPr/>
          <p:nvPr>
            <p:ph type="body" idx="1"/>
          </p:nvPr>
        </p:nvSpPr>
        <p:spPr>
          <a:xfrm>
            <a:off x="1270000" y="8229600"/>
            <a:ext cx="10464800" cy="1130300"/>
          </a:xfrm>
          <a:prstGeom prst="rect">
            <a:avLst/>
          </a:prstGeom>
        </p:spPr>
        <p:txBody>
          <a:bodyPr/>
          <a:lstStyle/>
          <a:p>
            <a:pPr lvl="0" algn="l" defTabSz="519937">
              <a:defRPr sz="1800"/>
            </a:pPr>
            <a:r>
              <a:rPr sz="2848"/>
              <a:t>iPhone 3G/S是 ? 英寸的斜角，分辨率为480*320px，PPI为163。</a:t>
            </a:r>
            <a:endParaRPr sz="2848"/>
          </a:p>
          <a:p>
            <a:pPr lvl="0" algn="l" defTabSz="519937">
              <a:defRPr sz="1800"/>
            </a:pPr>
            <a:r>
              <a:rPr sz="2848"/>
              <a:t>iPhone 4/S是 ? 英寸的斜角，分辨率为960*640px，PPI为326。</a:t>
            </a:r>
          </a:p>
        </p:txBody>
      </p:sp>
      <p:sp>
        <p:nvSpPr>
          <p:cNvPr id="68" name="Shape 68"/>
          <p:cNvSpPr/>
          <p:nvPr/>
        </p:nvSpPr>
        <p:spPr>
          <a:xfrm>
            <a:off x="4254499" y="3257550"/>
            <a:ext cx="3429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lvl="0">
              <a:defRPr sz="1800">
                <a:solidFill>
                  <a:srgbClr val="000000"/>
                </a:solidFill>
              </a:defRPr>
            </a:pPr>
            <a:r>
              <a:rPr sz="3600">
                <a:solidFill>
                  <a:srgbClr val="FFFFFF"/>
                </a:solidFill>
              </a:rPr>
              <a:t>?</a:t>
            </a:r>
          </a:p>
        </p:txBody>
      </p:sp>
      <p:sp>
        <p:nvSpPr>
          <p:cNvPr id="69" name="Shape 69"/>
          <p:cNvSpPr/>
          <p:nvPr/>
        </p:nvSpPr>
        <p:spPr>
          <a:xfrm>
            <a:off x="8610599" y="3257550"/>
            <a:ext cx="3429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lvl="0">
              <a:defRPr sz="1800">
                <a:solidFill>
                  <a:srgbClr val="000000"/>
                </a:solidFill>
              </a:defRPr>
            </a:pPr>
            <a:r>
              <a:rPr sz="3600">
                <a:solidFill>
                  <a:srgbClr val="FFFFFF"/>
                </a:solidFill>
              </a:rPr>
              <a:t>?</a:t>
            </a:r>
          </a:p>
        </p:txBody>
      </p:sp>
    </p:spTree>
  </p:cSld>
  <p:clrMapOvr>
    <a:masterClrMapping/>
  </p:clrMapOvr>
  <p:transition spd="slow"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C7CACC"/>
        </a:solidFill>
      </p:bgPr>
    </p:bg>
    <p:spTree>
      <p:nvGrpSpPr>
        <p:cNvPr id="1" name=""/>
        <p:cNvGrpSpPr/>
        <p:nvPr/>
      </p:nvGrpSpPr>
      <p:grpSpPr>
        <a:xfrm>
          <a:off x="0" y="0"/>
          <a:ext cx="0" cy="0"/>
          <a:chOff x="0" y="0"/>
          <a:chExt cx="0" cy="0"/>
        </a:xfrm>
      </p:grpSpPr>
      <p:pic>
        <p:nvPicPr>
          <p:cNvPr id="71" name="retina-02.png"/>
          <p:cNvPicPr/>
          <p:nvPr/>
        </p:nvPicPr>
        <p:blipFill>
          <a:blip r:embed="rId2">
            <a:extLst/>
          </a:blip>
          <a:stretch>
            <a:fillRect/>
          </a:stretch>
        </p:blipFill>
        <p:spPr>
          <a:xfrm>
            <a:off x="2081226" y="-144684"/>
            <a:ext cx="8842348" cy="8493568"/>
          </a:xfrm>
          <a:prstGeom prst="rect">
            <a:avLst/>
          </a:prstGeom>
          <a:ln w="12700">
            <a:miter lim="400000"/>
          </a:ln>
        </p:spPr>
      </p:pic>
      <p:sp>
        <p:nvSpPr>
          <p:cNvPr id="72" name="Shape 72"/>
          <p:cNvSpPr/>
          <p:nvPr/>
        </p:nvSpPr>
        <p:spPr>
          <a:xfrm>
            <a:off x="1764791" y="8286242"/>
            <a:ext cx="9475218" cy="12075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3600"/>
              <a:t>“Retina”显示屏的命名归Apple公司所有，</a:t>
            </a:r>
            <a:endParaRPr sz="3600"/>
          </a:p>
          <a:p>
            <a:pPr lvl="0">
              <a:defRPr sz="1800"/>
            </a:pPr>
            <a:r>
              <a:rPr sz="3600"/>
              <a:t>所以其他公司只能使用如“HI-DPI”来替代</a:t>
            </a:r>
          </a:p>
        </p:txBody>
      </p:sp>
    </p:spTree>
  </p:cSld>
  <p:clrMapOvr>
    <a:masterClrMapping/>
  </p:clrMapOvr>
  <p:transition spd="slow"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AFAFA"/>
        </a:solidFill>
      </p:bgPr>
    </p:bg>
    <p:spTree>
      <p:nvGrpSpPr>
        <p:cNvPr id="1" name=""/>
        <p:cNvGrpSpPr/>
        <p:nvPr/>
      </p:nvGrpSpPr>
      <p:grpSpPr>
        <a:xfrm>
          <a:off x="0" y="0"/>
          <a:ext cx="0" cy="0"/>
          <a:chOff x="0" y="0"/>
          <a:chExt cx="0" cy="0"/>
        </a:xfrm>
      </p:grpSpPr>
      <p:sp>
        <p:nvSpPr>
          <p:cNvPr id="74" name="Shape 74"/>
          <p:cNvSpPr/>
          <p:nvPr>
            <p:ph type="title"/>
          </p:nvPr>
        </p:nvSpPr>
        <p:spPr>
          <a:xfrm>
            <a:off x="1270000" y="-1803400"/>
            <a:ext cx="10464800" cy="3302000"/>
          </a:xfrm>
          <a:prstGeom prst="rect">
            <a:avLst/>
          </a:prstGeom>
        </p:spPr>
        <p:txBody>
          <a:bodyPr/>
          <a:lstStyle/>
          <a:p>
            <a:pPr lvl="0">
              <a:defRPr sz="1800"/>
            </a:pPr>
            <a:r>
              <a:rPr sz="8000"/>
              <a:t>像素比</a:t>
            </a:r>
          </a:p>
        </p:txBody>
      </p:sp>
      <p:pic>
        <p:nvPicPr>
          <p:cNvPr id="75" name="multiplier-01.png"/>
          <p:cNvPicPr/>
          <p:nvPr/>
        </p:nvPicPr>
        <p:blipFill>
          <a:blip r:embed="rId2">
            <a:extLst/>
          </a:blip>
          <a:stretch>
            <a:fillRect/>
          </a:stretch>
        </p:blipFill>
        <p:spPr>
          <a:xfrm>
            <a:off x="-188408" y="1853240"/>
            <a:ext cx="13381616" cy="5412120"/>
          </a:xfrm>
          <a:prstGeom prst="rect">
            <a:avLst/>
          </a:prstGeom>
          <a:ln w="12700">
            <a:miter lim="400000"/>
          </a:ln>
        </p:spPr>
      </p:pic>
      <p:sp>
        <p:nvSpPr>
          <p:cNvPr id="76" name="Shape 76"/>
          <p:cNvSpPr/>
          <p:nvPr>
            <p:ph type="body" idx="1"/>
          </p:nvPr>
        </p:nvSpPr>
        <p:spPr>
          <a:xfrm>
            <a:off x="1270000" y="7264400"/>
            <a:ext cx="10464800" cy="1879600"/>
          </a:xfrm>
          <a:prstGeom prst="rect">
            <a:avLst/>
          </a:prstGeom>
        </p:spPr>
        <p:txBody>
          <a:bodyPr/>
          <a:lstStyle/>
          <a:p>
            <a:pPr lvl="0" algn="l" defTabSz="443991">
              <a:defRPr sz="1800"/>
            </a:pPr>
            <a:r>
              <a:rPr sz="2432"/>
              <a:t>当你知道像素比后，就不需要再考虑设备的详细规格了。</a:t>
            </a:r>
            <a:endParaRPr sz="2432"/>
          </a:p>
          <a:p>
            <a:pPr lvl="0" algn="l" defTabSz="443991">
              <a:defRPr sz="1800"/>
            </a:pPr>
            <a:endParaRPr sz="2432"/>
          </a:p>
          <a:p>
            <a:pPr lvl="0" algn="l" defTabSz="443991">
              <a:defRPr sz="1800"/>
            </a:pPr>
            <a:r>
              <a:rPr sz="2432"/>
              <a:t>以iPhone 3G和4为例，相同物理大小上iPhone4的像素点是3G两倍，因此像素比就是2，这表示只需要用你的资源乘以2，就可以兼容4G的分辨率了。</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8" name="ppi-influence-01.png"/>
          <p:cNvPicPr/>
          <p:nvPr/>
        </p:nvPicPr>
        <p:blipFill>
          <a:blip r:embed="rId2">
            <a:extLst/>
          </a:blip>
          <a:stretch>
            <a:fillRect/>
          </a:stretch>
        </p:blipFill>
        <p:spPr>
          <a:xfrm>
            <a:off x="0" y="131233"/>
            <a:ext cx="13004800" cy="4334934"/>
          </a:xfrm>
          <a:prstGeom prst="rect">
            <a:avLst/>
          </a:prstGeom>
          <a:ln w="12700">
            <a:miter lim="400000"/>
          </a:ln>
        </p:spPr>
      </p:pic>
      <p:pic>
        <p:nvPicPr>
          <p:cNvPr id="79" name="ppi-influence-02.png"/>
          <p:cNvPicPr/>
          <p:nvPr/>
        </p:nvPicPr>
        <p:blipFill>
          <a:blip r:embed="rId3">
            <a:extLst/>
          </a:blip>
          <a:stretch>
            <a:fillRect/>
          </a:stretch>
        </p:blipFill>
        <p:spPr>
          <a:xfrm>
            <a:off x="0" y="4398433"/>
            <a:ext cx="13004800" cy="4334934"/>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hape 81"/>
          <p:cNvSpPr/>
          <p:nvPr>
            <p:ph type="body" idx="1"/>
          </p:nvPr>
        </p:nvSpPr>
        <p:spPr>
          <a:xfrm>
            <a:off x="952500" y="1733550"/>
            <a:ext cx="11099800" cy="6286500"/>
          </a:xfrm>
          <a:prstGeom prst="rect">
            <a:avLst/>
          </a:prstGeom>
        </p:spPr>
        <p:txBody>
          <a:bodyPr/>
          <a:lstStyle/>
          <a:p>
            <a:pPr lvl="0">
              <a:defRPr sz="1800"/>
            </a:pPr>
            <a:r>
              <a:rPr sz="3600"/>
              <a:t>PPI配置对输出到web上的设计毫无影响。</a:t>
            </a:r>
            <a:endParaRPr sz="3600"/>
          </a:p>
          <a:p>
            <a:pPr lvl="0">
              <a:defRPr sz="1800"/>
            </a:pPr>
            <a:r>
              <a:rPr sz="3600"/>
              <a:t>PPI配置只对基于PPI独立计量（比如PT）产生的图案有影响。</a:t>
            </a:r>
            <a:endParaRPr sz="3600"/>
          </a:p>
          <a:p>
            <a:pPr lvl="0">
              <a:defRPr sz="1800"/>
            </a:pPr>
            <a:r>
              <a:rPr sz="3600"/>
              <a:t>像素是任何数字化设计的度量单位</a:t>
            </a:r>
            <a:endParaRPr sz="3600"/>
          </a:p>
          <a:p>
            <a:pPr lvl="0">
              <a:defRPr sz="1800"/>
            </a:pPr>
            <a:r>
              <a:rPr sz="3600"/>
              <a:t>在你的文件中自始至终保持相同的PPI配置</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ph type="title"/>
          </p:nvPr>
        </p:nvSpPr>
        <p:spPr>
          <a:xfrm>
            <a:off x="1270000" y="4305300"/>
            <a:ext cx="10464800" cy="3302000"/>
          </a:xfrm>
          <a:prstGeom prst="rect">
            <a:avLst/>
          </a:prstGeom>
        </p:spPr>
        <p:txBody>
          <a:bodyPr/>
          <a:lstStyle/>
          <a:p>
            <a:pPr lvl="0" algn="l" defTabSz="233679">
              <a:defRPr sz="1800"/>
            </a:pPr>
            <a:r>
              <a:rPr sz="3200"/>
              <a:t>DP或PT是测量单位，你可以用来规范你的各种设备和多DPI的app模型。</a:t>
            </a:r>
            <a:endParaRPr sz="3200"/>
          </a:p>
          <a:p>
            <a:pPr lvl="0" algn="l" defTabSz="233679">
              <a:defRPr sz="1800"/>
            </a:pPr>
            <a:endParaRPr sz="3200"/>
          </a:p>
          <a:p>
            <a:pPr lvl="0" algn="l" defTabSz="233679">
              <a:defRPr sz="1800"/>
            </a:pPr>
            <a:r>
              <a:rPr sz="3200"/>
              <a:t>DP(Dip)表示独立于设备的像素点，PT表示点。DP用在Android上，PT用在Apple上，但是他们本质上是相同的。</a:t>
            </a:r>
            <a:endParaRPr sz="3200"/>
          </a:p>
          <a:p>
            <a:pPr lvl="0" algn="l" defTabSz="233679">
              <a:defRPr sz="1800"/>
            </a:pPr>
            <a:endParaRPr sz="3200"/>
          </a:p>
        </p:txBody>
      </p:sp>
      <p:sp>
        <p:nvSpPr>
          <p:cNvPr id="84" name="Shape 84"/>
          <p:cNvSpPr/>
          <p:nvPr>
            <p:ph type="body" idx="1"/>
          </p:nvPr>
        </p:nvSpPr>
        <p:spPr>
          <a:xfrm>
            <a:off x="1270000" y="2724150"/>
            <a:ext cx="10464800" cy="1130300"/>
          </a:xfrm>
          <a:prstGeom prst="rect">
            <a:avLst/>
          </a:prstGeom>
        </p:spPr>
        <p:txBody>
          <a:bodyPr/>
          <a:lstStyle>
            <a:lvl1pPr>
              <a:defRPr sz="6000"/>
            </a:lvl1pPr>
          </a:lstStyle>
          <a:p>
            <a:pPr lvl="0">
              <a:defRPr sz="1800"/>
            </a:pPr>
            <a:r>
              <a:rPr sz="6000"/>
              <a:t>什么是DP、PT</a:t>
            </a:r>
          </a:p>
        </p:txBody>
      </p:sp>
    </p:spTree>
  </p:cSld>
  <p:clrMapOvr>
    <a:masterClrMapping/>
  </p:clrMapOvr>
  <p:transition spd="slow"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ph type="title"/>
          </p:nvPr>
        </p:nvSpPr>
        <p:spPr>
          <a:xfrm>
            <a:off x="1270000" y="3225800"/>
            <a:ext cx="10464800" cy="3302000"/>
          </a:xfrm>
          <a:prstGeom prst="rect">
            <a:avLst/>
          </a:prstGeom>
        </p:spPr>
        <p:txBody>
          <a:bodyPr/>
          <a:lstStyle/>
          <a:p>
            <a:pPr lvl="0">
              <a:defRPr sz="1800"/>
            </a:pPr>
            <a:r>
              <a:rPr sz="8000"/>
              <a:t>320pt * 2倍像素比 = 640px</a:t>
            </a:r>
          </a:p>
        </p:txBody>
      </p:sp>
    </p:spTree>
  </p:cSld>
  <p:clrMapOvr>
    <a:masterClrMapping/>
  </p:clrMapOvr>
  <p:transition spd="slow"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 name="Shape 34"/>
          <p:cNvSpPr/>
          <p:nvPr>
            <p:ph type="title"/>
          </p:nvPr>
        </p:nvSpPr>
        <p:spPr>
          <a:prstGeom prst="rect">
            <a:avLst/>
          </a:prstGeom>
        </p:spPr>
        <p:txBody>
          <a:bodyPr/>
          <a:lstStyle/>
          <a:p>
            <a:pPr lvl="0">
              <a:defRPr sz="1800"/>
            </a:pPr>
            <a:r>
              <a:rPr sz="8000"/>
              <a:t>什么是PPI(DPI)?</a:t>
            </a:r>
          </a:p>
        </p:txBody>
      </p:sp>
      <p:sp>
        <p:nvSpPr>
          <p:cNvPr id="35" name="Shape 35"/>
          <p:cNvSpPr/>
          <p:nvPr>
            <p:ph type="body" idx="1"/>
          </p:nvPr>
        </p:nvSpPr>
        <p:spPr>
          <a:xfrm>
            <a:off x="1270000" y="5194300"/>
            <a:ext cx="10464800" cy="2057400"/>
          </a:xfrm>
          <a:prstGeom prst="rect">
            <a:avLst/>
          </a:prstGeom>
        </p:spPr>
        <p:txBody>
          <a:bodyPr/>
          <a:lstStyle>
            <a:lvl1pPr algn="l"/>
          </a:lstStyle>
          <a:p>
            <a:pPr lvl="0">
              <a:defRPr sz="1800"/>
            </a:pPr>
            <a:r>
              <a:rPr sz="3200"/>
              <a:t>PPI(Pixels Per Inch)是测量空间点密度的单位，最初应用于打印技术中，它表示每英寸能显示的像素点数量(DPI常用于打印设备)。</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8" name="ios-01.png"/>
          <p:cNvPicPr/>
          <p:nvPr/>
        </p:nvPicPr>
        <p:blipFill>
          <a:blip r:embed="rId2">
            <a:extLst/>
          </a:blip>
          <a:stretch>
            <a:fillRect/>
          </a:stretch>
        </p:blipFill>
        <p:spPr>
          <a:xfrm>
            <a:off x="107950" y="251516"/>
            <a:ext cx="13004800" cy="8640968"/>
          </a:xfrm>
          <a:prstGeom prst="rect">
            <a:avLst/>
          </a:prstGeom>
          <a:ln w="12700">
            <a:miter lim="400000"/>
          </a:ln>
        </p:spPr>
      </p:pic>
      <p:sp>
        <p:nvSpPr>
          <p:cNvPr id="89" name="Shape 89"/>
          <p:cNvSpPr/>
          <p:nvPr/>
        </p:nvSpPr>
        <p:spPr>
          <a:xfrm>
            <a:off x="973378" y="8470900"/>
            <a:ext cx="2853298"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lvl="0">
              <a:defRPr sz="1800"/>
            </a:pPr>
            <a:r>
              <a:rPr sz="2000"/>
              <a:t>viewport:320pt</a:t>
            </a:r>
          </a:p>
        </p:txBody>
      </p:sp>
      <p:sp>
        <p:nvSpPr>
          <p:cNvPr id="90" name="Shape 90"/>
          <p:cNvSpPr/>
          <p:nvPr/>
        </p:nvSpPr>
        <p:spPr>
          <a:xfrm>
            <a:off x="4783378" y="8470900"/>
            <a:ext cx="2853298"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lvl="0">
              <a:defRPr sz="1800"/>
            </a:pPr>
            <a:r>
              <a:rPr sz="2000"/>
              <a:t>viewport:320pt</a:t>
            </a:r>
          </a:p>
        </p:txBody>
      </p:sp>
      <p:sp>
        <p:nvSpPr>
          <p:cNvPr id="91" name="Shape 91"/>
          <p:cNvSpPr/>
          <p:nvPr/>
        </p:nvSpPr>
        <p:spPr>
          <a:xfrm>
            <a:off x="9190278" y="8470900"/>
            <a:ext cx="2853298"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lvl="0">
              <a:defRPr sz="1800"/>
            </a:pPr>
            <a:r>
              <a:rPr sz="2000"/>
              <a:t>viewport:320pt</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3" name="ios-01-1.png"/>
          <p:cNvPicPr/>
          <p:nvPr/>
        </p:nvPicPr>
        <p:blipFill>
          <a:blip r:embed="rId2">
            <a:extLst/>
          </a:blip>
          <a:stretch>
            <a:fillRect/>
          </a:stretch>
        </p:blipFill>
        <p:spPr>
          <a:xfrm>
            <a:off x="1050983" y="304800"/>
            <a:ext cx="11118735" cy="9753600"/>
          </a:xfrm>
          <a:prstGeom prst="rect">
            <a:avLst/>
          </a:prstGeom>
          <a:ln w="12700">
            <a:miter lim="400000"/>
          </a:ln>
        </p:spPr>
      </p:pic>
      <p:sp>
        <p:nvSpPr>
          <p:cNvPr id="94" name="Shape 94"/>
          <p:cNvSpPr/>
          <p:nvPr/>
        </p:nvSpPr>
        <p:spPr>
          <a:xfrm>
            <a:off x="2776778" y="9055100"/>
            <a:ext cx="2853298"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lvl="0">
              <a:defRPr sz="1800"/>
            </a:pPr>
            <a:r>
              <a:rPr sz="2000"/>
              <a:t>viewport:375pt</a:t>
            </a:r>
          </a:p>
        </p:txBody>
      </p:sp>
      <p:sp>
        <p:nvSpPr>
          <p:cNvPr id="95" name="Shape 95"/>
          <p:cNvSpPr/>
          <p:nvPr/>
        </p:nvSpPr>
        <p:spPr>
          <a:xfrm>
            <a:off x="7564678" y="9055100"/>
            <a:ext cx="2853298"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lvl="0">
              <a:defRPr sz="1800"/>
            </a:pPr>
            <a:r>
              <a:rPr sz="2000"/>
              <a:t>viewport:414pt</a:t>
            </a:r>
          </a:p>
        </p:txBody>
      </p:sp>
    </p:spTree>
  </p:cSld>
  <p:clrMapOvr>
    <a:masterClrMapping/>
  </p:clrMapOvr>
  <p:transition spd="slow"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7" name="ios-01-2.png"/>
          <p:cNvPicPr/>
          <p:nvPr/>
        </p:nvPicPr>
        <p:blipFill>
          <a:blip r:embed="rId2">
            <a:extLst/>
          </a:blip>
          <a:stretch>
            <a:fillRect/>
          </a:stretch>
        </p:blipFill>
        <p:spPr>
          <a:xfrm>
            <a:off x="943033" y="927100"/>
            <a:ext cx="11118735" cy="9753600"/>
          </a:xfrm>
          <a:prstGeom prst="rect">
            <a:avLst/>
          </a:prstGeom>
          <a:ln w="12700">
            <a:miter lim="400000"/>
          </a:ln>
        </p:spPr>
      </p:pic>
      <p:sp>
        <p:nvSpPr>
          <p:cNvPr id="98" name="Shape 98"/>
          <p:cNvSpPr/>
          <p:nvPr>
            <p:ph type="body" idx="1"/>
          </p:nvPr>
        </p:nvSpPr>
        <p:spPr>
          <a:xfrm>
            <a:off x="1270000" y="342900"/>
            <a:ext cx="10464800" cy="1739900"/>
          </a:xfrm>
          <a:prstGeom prst="rect">
            <a:avLst/>
          </a:prstGeom>
        </p:spPr>
        <p:txBody>
          <a:bodyPr/>
          <a:lstStyle/>
          <a:p>
            <a:pPr lvl="0" algn="l" defTabSz="385572">
              <a:defRPr sz="1800"/>
            </a:pPr>
            <a:r>
              <a:rPr sz="2112"/>
              <a:t>iPhone 6 Plus控制展示比较特殊：视觉效果降频。</a:t>
            </a:r>
            <a:endParaRPr sz="2112"/>
          </a:p>
          <a:p>
            <a:pPr lvl="0" algn="l" defTabSz="385572">
              <a:defRPr sz="1800"/>
            </a:pPr>
            <a:endParaRPr sz="2112"/>
          </a:p>
          <a:p>
            <a:pPr lvl="0" algn="l" defTabSz="385572">
              <a:defRPr sz="1800"/>
            </a:pPr>
            <a:r>
              <a:rPr sz="2112"/>
              <a:t>以为iPhone 6设计为例，设计的画布为1334*750px，手机上就呈现1334*750的物理像素。当为iPhone 6 Plus时，手机的分辨率小于渲染的图像，因此你设计的分辨率为2208*1242px，展示时降频为1920*1080px。</a:t>
            </a:r>
          </a:p>
        </p:txBody>
      </p:sp>
      <p:sp>
        <p:nvSpPr>
          <p:cNvPr id="99" name="Shape 99">
            <a:hlinkClick r:id="rId3" invalidUrl="" action="" tgtFrame="" tooltip="" history="1" highlightClick="0" endSnd="0"/>
          </p:cNvPr>
          <p:cNvSpPr/>
          <p:nvPr/>
        </p:nvSpPr>
        <p:spPr>
          <a:xfrm>
            <a:off x="5530850" y="9106407"/>
            <a:ext cx="1943101" cy="5577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详细说明</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1" name="ios-02.png"/>
          <p:cNvPicPr/>
          <p:nvPr/>
        </p:nvPicPr>
        <p:blipFill>
          <a:blip r:embed="rId2">
            <a:extLst/>
          </a:blip>
          <a:stretch>
            <a:fillRect/>
          </a:stretch>
        </p:blipFill>
        <p:spPr>
          <a:xfrm>
            <a:off x="1625600" y="0"/>
            <a:ext cx="9753600" cy="9753600"/>
          </a:xfrm>
          <a:prstGeom prst="rect">
            <a:avLst/>
          </a:prstGeom>
          <a:ln w="12700">
            <a:miter lim="400000"/>
          </a:ln>
        </p:spPr>
      </p:pic>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3" name="ios-03.png"/>
          <p:cNvPicPr/>
          <p:nvPr/>
        </p:nvPicPr>
        <p:blipFill>
          <a:blip r:embed="rId2">
            <a:extLst/>
          </a:blip>
          <a:stretch>
            <a:fillRect/>
          </a:stretch>
        </p:blipFill>
        <p:spPr>
          <a:xfrm>
            <a:off x="943033" y="0"/>
            <a:ext cx="11118735" cy="9753600"/>
          </a:xfrm>
          <a:prstGeom prst="rect">
            <a:avLst/>
          </a:prstGeom>
          <a:ln w="12700">
            <a:miter lim="400000"/>
          </a:ln>
        </p:spPr>
      </p:pic>
    </p:spTree>
  </p:cSld>
  <p:clrMapOvr>
    <a:masterClrMapping/>
  </p:clrMapOvr>
  <p:transition spd="slow"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title"/>
          </p:nvPr>
        </p:nvSpPr>
        <p:spPr>
          <a:xfrm>
            <a:off x="952500" y="774700"/>
            <a:ext cx="11099800" cy="2387600"/>
          </a:xfrm>
          <a:prstGeom prst="rect">
            <a:avLst/>
          </a:prstGeom>
        </p:spPr>
        <p:txBody>
          <a:bodyPr/>
          <a:lstStyle>
            <a:lvl1pPr algn="l" defTabSz="274574">
              <a:defRPr sz="3759"/>
            </a:lvl1pPr>
          </a:lstStyle>
          <a:p>
            <a:pPr lvl="0">
              <a:defRPr sz="1800"/>
            </a:pPr>
            <a:r>
              <a:rPr sz="3759"/>
              <a:t>当只使用一种像素比时，基于iOS和OSX的设计是非常简单的。我建议直接在2x上进行设计，如果你正在为Retina屏幕设计的话（Macbook Pro），这就特别有用。</a:t>
            </a:r>
          </a:p>
        </p:txBody>
      </p:sp>
      <p:sp>
        <p:nvSpPr>
          <p:cNvPr id="106" name="Shape 106"/>
          <p:cNvSpPr/>
          <p:nvPr>
            <p:ph type="body" idx="1"/>
          </p:nvPr>
        </p:nvSpPr>
        <p:spPr>
          <a:xfrm>
            <a:off x="952500" y="3670300"/>
            <a:ext cx="11099800" cy="4953000"/>
          </a:xfrm>
          <a:prstGeom prst="rect">
            <a:avLst/>
          </a:prstGeom>
        </p:spPr>
        <p:txBody>
          <a:bodyPr/>
          <a:lstStyle/>
          <a:p>
            <a:pPr lvl="0" marL="293370" indent="-293370" defTabSz="385572">
              <a:spcBef>
                <a:spcPts val="2700"/>
              </a:spcBef>
              <a:defRPr sz="1800"/>
            </a:pPr>
            <a:r>
              <a:rPr sz="2376"/>
              <a:t>@2x的资源必须始终是1x资源的两倍。</a:t>
            </a:r>
            <a:endParaRPr sz="2376"/>
          </a:p>
          <a:p>
            <a:pPr lvl="0" marL="293370" indent="-293370" defTabSz="385572">
              <a:spcBef>
                <a:spcPts val="2700"/>
              </a:spcBef>
              <a:defRPr sz="1800"/>
            </a:pPr>
            <a:r>
              <a:rPr sz="2376"/>
              <a:t>Retina资源加上@2x.</a:t>
            </a:r>
            <a:endParaRPr sz="2376"/>
          </a:p>
          <a:p>
            <a:pPr lvl="0" marL="293370" indent="-293370" defTabSz="385572">
              <a:spcBef>
                <a:spcPts val="2700"/>
              </a:spcBef>
              <a:defRPr sz="1800"/>
            </a:pPr>
            <a:r>
              <a:rPr sz="2376"/>
              <a:t>始终创建100%和200%比例的图片。</a:t>
            </a:r>
            <a:endParaRPr sz="2376"/>
          </a:p>
          <a:p>
            <a:pPr lvl="0" marL="293370" indent="-293370" defTabSz="385572">
              <a:spcBef>
                <a:spcPts val="2700"/>
              </a:spcBef>
              <a:defRPr sz="1800"/>
            </a:pPr>
            <a:r>
              <a:rPr sz="2376"/>
              <a:t>1x和2x的资源始终要保持名字相同。</a:t>
            </a:r>
            <a:endParaRPr sz="2376"/>
          </a:p>
          <a:p>
            <a:pPr lvl="0" marL="293370" indent="-293370" defTabSz="385572">
              <a:spcBef>
                <a:spcPts val="2700"/>
              </a:spcBef>
              <a:defRPr sz="1800"/>
            </a:pPr>
            <a:r>
              <a:rPr sz="2376"/>
              <a:t>在100%比例下开始设计，然后做乘法。</a:t>
            </a:r>
            <a:endParaRPr sz="2376"/>
          </a:p>
          <a:p>
            <a:pPr lvl="0" marL="293370" indent="-293370" defTabSz="385572">
              <a:spcBef>
                <a:spcPts val="2700"/>
              </a:spcBef>
              <a:defRPr sz="1800"/>
            </a:pPr>
            <a:r>
              <a:rPr sz="2376"/>
              <a:t>传递.png格式的图片。</a:t>
            </a:r>
            <a:endParaRPr sz="2376"/>
          </a:p>
          <a:p>
            <a:pPr lvl="0" marL="293370" indent="-293370" defTabSz="385572">
              <a:spcBef>
                <a:spcPts val="2700"/>
              </a:spcBef>
              <a:defRPr sz="1800"/>
            </a:pPr>
            <a:r>
              <a:rPr sz="2376"/>
              <a:t>使用pt创建规范而不是px。</a:t>
            </a:r>
          </a:p>
        </p:txBody>
      </p:sp>
    </p:spTree>
  </p:cSld>
  <p:clrMapOvr>
    <a:masterClrMapping/>
  </p:clrMapOvr>
  <p:transition spd="slow"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Shape 108"/>
          <p:cNvSpPr/>
          <p:nvPr>
            <p:ph type="title"/>
          </p:nvPr>
        </p:nvSpPr>
        <p:spPr>
          <a:prstGeom prst="rect">
            <a:avLst/>
          </a:prstGeom>
        </p:spPr>
        <p:txBody>
          <a:bodyPr/>
          <a:lstStyle/>
          <a:p>
            <a:pPr lvl="0">
              <a:defRPr sz="1800"/>
            </a:pPr>
            <a:r>
              <a:rPr b="1" sz="8000">
                <a:solidFill>
                  <a:srgbClr val="C82506"/>
                </a:solidFill>
                <a:latin typeface="Helvetica"/>
                <a:ea typeface="Helvetica"/>
                <a:cs typeface="Helvetica"/>
                <a:sym typeface="Helvetica"/>
              </a:rPr>
              <a:t>320</a:t>
            </a:r>
            <a:r>
              <a:rPr sz="8000"/>
              <a:t>pt/dp/px = </a:t>
            </a:r>
            <a:endParaRPr sz="8000"/>
          </a:p>
          <a:p>
            <a:pPr lvl="0">
              <a:defRPr sz="1800"/>
            </a:pPr>
            <a:r>
              <a:rPr sz="8000"/>
              <a:t>标准，简单，有效</a:t>
            </a:r>
          </a:p>
        </p:txBody>
      </p:sp>
    </p:spTree>
  </p:cSld>
  <p:clrMapOvr>
    <a:masterClrMapping/>
  </p:clrMapOvr>
  <p:transition spd="fast"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 name="Shape 110"/>
          <p:cNvSpPr/>
          <p:nvPr>
            <p:ph type="title"/>
          </p:nvPr>
        </p:nvSpPr>
        <p:spPr>
          <a:xfrm>
            <a:off x="1270000" y="431800"/>
            <a:ext cx="10464800" cy="3302000"/>
          </a:xfrm>
          <a:prstGeom prst="rect">
            <a:avLst/>
          </a:prstGeom>
        </p:spPr>
        <p:txBody>
          <a:bodyPr/>
          <a:lstStyle>
            <a:lvl1pPr>
              <a:defRPr sz="6000"/>
            </a:lvl1pPr>
          </a:lstStyle>
          <a:p>
            <a:pPr lvl="0">
              <a:defRPr sz="1800"/>
            </a:pPr>
            <a:r>
              <a:rPr sz="6000"/>
              <a:t>Android上的PPI处理</a:t>
            </a:r>
          </a:p>
        </p:txBody>
      </p:sp>
      <p:sp>
        <p:nvSpPr>
          <p:cNvPr id="111" name="Shape 111"/>
          <p:cNvSpPr/>
          <p:nvPr>
            <p:ph type="body" idx="1"/>
          </p:nvPr>
        </p:nvSpPr>
        <p:spPr>
          <a:xfrm>
            <a:off x="1270000" y="4749800"/>
            <a:ext cx="10464800" cy="2133600"/>
          </a:xfrm>
          <a:prstGeom prst="rect">
            <a:avLst/>
          </a:prstGeom>
        </p:spPr>
        <p:txBody>
          <a:bodyPr/>
          <a:lstStyle>
            <a:lvl1pPr algn="l"/>
          </a:lstStyle>
          <a:p>
            <a:pPr lvl="0">
              <a:defRPr sz="1800"/>
            </a:pPr>
            <a:r>
              <a:rPr sz="3200"/>
              <a:t>Android设备可以分为两类：手机和平板电脑。这两种设备又可以按照不同DPI分为：ldpi、mdpi、 tvdpi、 hdpi、 xhdpi、 xxhdpi和xxxhdpi。</a:t>
            </a:r>
          </a:p>
        </p:txBody>
      </p:sp>
    </p:spTree>
  </p:cSld>
  <p:clrMapOvr>
    <a:masterClrMapping/>
  </p:clrMapOvr>
  <p:transition spd="slow"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3" name="android-01.png"/>
          <p:cNvPicPr/>
          <p:nvPr/>
        </p:nvPicPr>
        <p:blipFill>
          <a:blip r:embed="rId2">
            <a:extLst/>
          </a:blip>
          <a:stretch>
            <a:fillRect/>
          </a:stretch>
        </p:blipFill>
        <p:spPr>
          <a:xfrm>
            <a:off x="317868" y="400360"/>
            <a:ext cx="12369064" cy="5930280"/>
          </a:xfrm>
          <a:prstGeom prst="rect">
            <a:avLst/>
          </a:prstGeom>
          <a:ln w="12700">
            <a:miter lim="400000"/>
          </a:ln>
        </p:spPr>
      </p:pic>
      <p:sp>
        <p:nvSpPr>
          <p:cNvPr id="114" name="Shape 114"/>
          <p:cNvSpPr/>
          <p:nvPr/>
        </p:nvSpPr>
        <p:spPr>
          <a:xfrm>
            <a:off x="4169613" y="908050"/>
            <a:ext cx="4665575"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3600"/>
              <a:t>Android的像素比列表</a:t>
            </a:r>
          </a:p>
        </p:txBody>
      </p:sp>
      <p:graphicFrame>
        <p:nvGraphicFramePr>
          <p:cNvPr id="115" name="Table 115"/>
          <p:cNvGraphicFramePr/>
          <p:nvPr/>
        </p:nvGraphicFramePr>
        <p:xfrm>
          <a:off x="831850" y="6769100"/>
          <a:ext cx="11341100" cy="212090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268220"/>
                <a:gridCol w="2268220"/>
                <a:gridCol w="2268220"/>
                <a:gridCol w="2268220"/>
                <a:gridCol w="2268220"/>
              </a:tblGrid>
              <a:tr h="530225">
                <a:tc>
                  <a:txBody>
                    <a:bodyPr/>
                    <a:lstStyle/>
                    <a:p>
                      <a:pPr lvl="0" defTabSz="914400">
                        <a:defRPr sz="2000">
                          <a:sym typeface="Helvetica"/>
                        </a:defRPr>
                      </a:pPr>
                    </a:p>
                  </a:txBody>
                  <a:tcPr marL="50800" marR="50800" marT="50800" marB="50800" anchor="ctr" anchorCtr="0" horzOverflow="overflow"/>
                </a:tc>
                <a:tc>
                  <a:txBody>
                    <a:bodyPr/>
                    <a:lstStyle/>
                    <a:p>
                      <a:pPr lvl="0" defTabSz="914400">
                        <a:defRPr b="0">
                          <a:solidFill>
                            <a:srgbClr val="000000"/>
                          </a:solidFill>
                        </a:defRPr>
                      </a:pPr>
                      <a:r>
                        <a:rPr b="1" sz="2000">
                          <a:solidFill>
                            <a:srgbClr val="FFFFFF"/>
                          </a:solidFill>
                          <a:sym typeface="Helvetica"/>
                        </a:rPr>
                        <a:t>ldpi</a:t>
                      </a:r>
                    </a:p>
                  </a:txBody>
                  <a:tcPr marL="50800" marR="50800" marT="50800" marB="50800" anchor="ctr" anchorCtr="0" horzOverflow="overflow"/>
                </a:tc>
                <a:tc>
                  <a:txBody>
                    <a:bodyPr/>
                    <a:lstStyle/>
                    <a:p>
                      <a:pPr lvl="0" defTabSz="914400">
                        <a:defRPr b="0">
                          <a:solidFill>
                            <a:srgbClr val="000000"/>
                          </a:solidFill>
                        </a:defRPr>
                      </a:pPr>
                      <a:r>
                        <a:rPr b="1" sz="2000">
                          <a:solidFill>
                            <a:srgbClr val="FFFFFF"/>
                          </a:solidFill>
                          <a:sym typeface="Helvetica"/>
                        </a:rPr>
                        <a:t>mdpi</a:t>
                      </a:r>
                    </a:p>
                  </a:txBody>
                  <a:tcPr marL="50800" marR="50800" marT="50800" marB="50800" anchor="ctr" anchorCtr="0" horzOverflow="overflow"/>
                </a:tc>
                <a:tc>
                  <a:txBody>
                    <a:bodyPr/>
                    <a:lstStyle/>
                    <a:p>
                      <a:pPr lvl="0" defTabSz="914400">
                        <a:defRPr b="0">
                          <a:solidFill>
                            <a:srgbClr val="000000"/>
                          </a:solidFill>
                        </a:defRPr>
                      </a:pPr>
                      <a:r>
                        <a:rPr b="1" sz="2000">
                          <a:solidFill>
                            <a:srgbClr val="FFFFFF"/>
                          </a:solidFill>
                          <a:sym typeface="Helvetica"/>
                        </a:rPr>
                        <a:t>hdpi</a:t>
                      </a:r>
                    </a:p>
                  </a:txBody>
                  <a:tcPr marL="50800" marR="50800" marT="50800" marB="50800" anchor="ctr" anchorCtr="0" horzOverflow="overflow"/>
                </a:tc>
                <a:tc>
                  <a:txBody>
                    <a:bodyPr/>
                    <a:lstStyle/>
                    <a:p>
                      <a:pPr lvl="0" defTabSz="914400">
                        <a:defRPr b="0">
                          <a:solidFill>
                            <a:srgbClr val="000000"/>
                          </a:solidFill>
                        </a:defRPr>
                      </a:pPr>
                      <a:r>
                        <a:rPr b="1" sz="2000">
                          <a:solidFill>
                            <a:srgbClr val="FFFFFF"/>
                          </a:solidFill>
                          <a:sym typeface="Helvetica"/>
                        </a:rPr>
                        <a:t>xhdpi</a:t>
                      </a:r>
                    </a:p>
                  </a:txBody>
                  <a:tcPr marL="50800" marR="50800" marT="50800" marB="50800" anchor="ctr" anchorCtr="0" horzOverflow="overflow"/>
                </a:tc>
              </a:tr>
              <a:tr h="530225">
                <a:tc>
                  <a:txBody>
                    <a:bodyPr/>
                    <a:lstStyle/>
                    <a:p>
                      <a:pPr lvl="0" defTabSz="914400"/>
                      <a:r>
                        <a:rPr sz="2000"/>
                        <a:t>密度分界</a:t>
                      </a:r>
                    </a:p>
                  </a:txBody>
                  <a:tcPr marL="50800" marR="50800" marT="50800" marB="50800" anchor="ctr" anchorCtr="0" horzOverflow="overflow"/>
                </a:tc>
                <a:tc>
                  <a:txBody>
                    <a:bodyPr/>
                    <a:lstStyle/>
                    <a:p>
                      <a:pPr lvl="0" defTabSz="914400"/>
                      <a:r>
                        <a:rPr sz="2000"/>
                        <a:t>120</a:t>
                      </a:r>
                    </a:p>
                  </a:txBody>
                  <a:tcPr marL="50800" marR="50800" marT="50800" marB="50800" anchor="ctr" anchorCtr="0" horzOverflow="overflow"/>
                </a:tc>
                <a:tc>
                  <a:txBody>
                    <a:bodyPr/>
                    <a:lstStyle/>
                    <a:p>
                      <a:pPr lvl="0" defTabSz="914400"/>
                      <a:r>
                        <a:rPr sz="2000"/>
                        <a:t>160</a:t>
                      </a:r>
                    </a:p>
                  </a:txBody>
                  <a:tcPr marL="50800" marR="50800" marT="50800" marB="50800" anchor="ctr" anchorCtr="0" horzOverflow="overflow"/>
                </a:tc>
                <a:tc>
                  <a:txBody>
                    <a:bodyPr/>
                    <a:lstStyle/>
                    <a:p>
                      <a:pPr lvl="0" defTabSz="914400"/>
                      <a:r>
                        <a:rPr sz="2000"/>
                        <a:t>240</a:t>
                      </a:r>
                    </a:p>
                  </a:txBody>
                  <a:tcPr marL="50800" marR="50800" marT="50800" marB="50800" anchor="ctr" anchorCtr="0" horzOverflow="overflow"/>
                </a:tc>
                <a:tc>
                  <a:txBody>
                    <a:bodyPr/>
                    <a:lstStyle/>
                    <a:p>
                      <a:pPr lvl="0" defTabSz="914400"/>
                      <a:r>
                        <a:rPr sz="2000"/>
                        <a:t>320</a:t>
                      </a:r>
                    </a:p>
                  </a:txBody>
                  <a:tcPr marL="50800" marR="50800" marT="50800" marB="50800" anchor="ctr" anchorCtr="0" horzOverflow="overflow"/>
                </a:tc>
              </a:tr>
              <a:tr h="530225">
                <a:tc>
                  <a:txBody>
                    <a:bodyPr/>
                    <a:lstStyle/>
                    <a:p>
                      <a:pPr lvl="0" defTabSz="914400"/>
                      <a:r>
                        <a:rPr sz="2000"/>
                        <a:t>常见屏幕尺寸</a:t>
                      </a:r>
                    </a:p>
                  </a:txBody>
                  <a:tcPr marL="50800" marR="50800" marT="50800" marB="50800" anchor="ctr" anchorCtr="0" horzOverflow="overflow"/>
                </a:tc>
                <a:tc>
                  <a:txBody>
                    <a:bodyPr/>
                    <a:lstStyle/>
                    <a:p>
                      <a:pPr lvl="0" defTabSz="914400"/>
                      <a:r>
                        <a:rPr sz="2000"/>
                        <a:t>240*320</a:t>
                      </a:r>
                    </a:p>
                  </a:txBody>
                  <a:tcPr marL="50800" marR="50800" marT="50800" marB="50800" anchor="ctr" anchorCtr="0" horzOverflow="overflow"/>
                </a:tc>
                <a:tc>
                  <a:txBody>
                    <a:bodyPr/>
                    <a:lstStyle/>
                    <a:p>
                      <a:pPr lvl="0" defTabSz="914400"/>
                      <a:r>
                        <a:rPr sz="2000"/>
                        <a:t>320*480</a:t>
                      </a:r>
                    </a:p>
                  </a:txBody>
                  <a:tcPr marL="50800" marR="50800" marT="50800" marB="50800" anchor="ctr" anchorCtr="0" horzOverflow="overflow"/>
                </a:tc>
                <a:tc>
                  <a:txBody>
                    <a:bodyPr/>
                    <a:lstStyle/>
                    <a:p>
                      <a:pPr lvl="0" defTabSz="914400"/>
                      <a:r>
                        <a:rPr sz="2000"/>
                        <a:t>480*800</a:t>
                      </a:r>
                    </a:p>
                  </a:txBody>
                  <a:tcPr marL="50800" marR="50800" marT="50800" marB="50800" anchor="ctr" anchorCtr="0" horzOverflow="overflow"/>
                </a:tc>
                <a:tc>
                  <a:txBody>
                    <a:bodyPr/>
                    <a:lstStyle/>
                    <a:p>
                      <a:pPr lvl="0" defTabSz="914400"/>
                      <a:r>
                        <a:rPr sz="2000"/>
                        <a:t>640*960</a:t>
                      </a:r>
                    </a:p>
                  </a:txBody>
                  <a:tcPr marL="50800" marR="50800" marT="50800" marB="50800" anchor="ctr" anchorCtr="0" horzOverflow="overflow"/>
                </a:tc>
              </a:tr>
              <a:tr h="530225">
                <a:tc>
                  <a:txBody>
                    <a:bodyPr/>
                    <a:lstStyle/>
                    <a:p>
                      <a:pPr lvl="0" defTabSz="914400"/>
                      <a:r>
                        <a:rPr sz="2000"/>
                        <a:t>像素比</a:t>
                      </a:r>
                    </a:p>
                  </a:txBody>
                  <a:tcPr marL="50800" marR="50800" marT="50800" marB="50800" anchor="ctr" anchorCtr="0" horzOverflow="overflow"/>
                </a:tc>
                <a:tc>
                  <a:txBody>
                    <a:bodyPr/>
                    <a:lstStyle/>
                    <a:p>
                      <a:pPr lvl="0" defTabSz="914400"/>
                      <a:r>
                        <a:rPr sz="2000"/>
                        <a:t>0.75</a:t>
                      </a:r>
                    </a:p>
                  </a:txBody>
                  <a:tcPr marL="50800" marR="50800" marT="50800" marB="50800" anchor="ctr" anchorCtr="0" horzOverflow="overflow"/>
                </a:tc>
                <a:tc>
                  <a:txBody>
                    <a:bodyPr/>
                    <a:lstStyle/>
                    <a:p>
                      <a:pPr lvl="0" defTabSz="914400"/>
                      <a:r>
                        <a:rPr sz="2000"/>
                        <a:t>1.0</a:t>
                      </a:r>
                    </a:p>
                  </a:txBody>
                  <a:tcPr marL="50800" marR="50800" marT="50800" marB="50800" anchor="ctr" anchorCtr="0" horzOverflow="overflow"/>
                </a:tc>
                <a:tc>
                  <a:txBody>
                    <a:bodyPr/>
                    <a:lstStyle/>
                    <a:p>
                      <a:pPr lvl="0" defTabSz="914400"/>
                      <a:r>
                        <a:rPr sz="2000"/>
                        <a:t>1.5</a:t>
                      </a:r>
                    </a:p>
                  </a:txBody>
                  <a:tcPr marL="50800" marR="50800" marT="50800" marB="50800" anchor="ctr" anchorCtr="0" horzOverflow="overflow"/>
                </a:tc>
                <a:tc>
                  <a:txBody>
                    <a:bodyPr/>
                    <a:lstStyle/>
                    <a:p>
                      <a:pPr lvl="0" defTabSz="914400"/>
                      <a:r>
                        <a:rPr sz="2000"/>
                        <a:t>2.0</a:t>
                      </a:r>
                    </a:p>
                  </a:txBody>
                  <a:tcPr marL="50800" marR="50800" marT="50800" marB="50800" anchor="ctr" anchorCtr="0" horzOverflow="overflow"/>
                </a:tc>
              </a:tr>
            </a:tbl>
          </a:graphicData>
        </a:graphic>
      </p:graphicFrame>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7" name="android-02.png"/>
          <p:cNvPicPr/>
          <p:nvPr/>
        </p:nvPicPr>
        <p:blipFill>
          <a:blip r:embed="rId2">
            <a:extLst/>
          </a:blip>
          <a:stretch>
            <a:fillRect/>
          </a:stretch>
        </p:blipFill>
        <p:spPr>
          <a:xfrm>
            <a:off x="-3814416" y="-69540"/>
            <a:ext cx="20633632" cy="9892680"/>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 name="dpi-01.png"/>
          <p:cNvPicPr/>
          <p:nvPr/>
        </p:nvPicPr>
        <p:blipFill>
          <a:blip r:embed="rId2">
            <a:extLst/>
          </a:blip>
          <a:stretch>
            <a:fillRect/>
          </a:stretch>
        </p:blipFill>
        <p:spPr>
          <a:xfrm>
            <a:off x="0" y="-340784"/>
            <a:ext cx="13004800" cy="8669868"/>
          </a:xfrm>
          <a:prstGeom prst="rect">
            <a:avLst/>
          </a:prstGeom>
          <a:ln w="12700">
            <a:miter lim="400000"/>
          </a:ln>
        </p:spPr>
      </p:pic>
      <p:sp>
        <p:nvSpPr>
          <p:cNvPr id="38" name="Shape 38"/>
          <p:cNvSpPr/>
          <p:nvPr/>
        </p:nvSpPr>
        <p:spPr>
          <a:xfrm>
            <a:off x="812165" y="7805420"/>
            <a:ext cx="11380470" cy="1496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vl1pPr>
          </a:lstStyle>
          <a:p>
            <a:pPr lvl="0">
              <a:defRPr sz="1800"/>
            </a:pPr>
            <a:r>
              <a:rPr sz="3000"/>
              <a:t>一台27寸Mac显示屏的PPI是109，这表示在每英寸的屏幕上显示了109个像素点。实际屏幕的宽度大概是23.5英寸，23.5*109约等于2560，因此原始屏幕分辨率就是2560*1440px。</a:t>
            </a:r>
          </a:p>
        </p:txBody>
      </p:sp>
    </p:spTree>
  </p:cSld>
  <p:clrMapOvr>
    <a:masterClrMapping/>
  </p:clrMapOvr>
  <p:transition spd="fast"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android-09.png"/>
          <p:cNvPicPr/>
          <p:nvPr/>
        </p:nvPicPr>
        <p:blipFill>
          <a:blip r:embed="rId2">
            <a:extLst/>
          </a:blip>
          <a:stretch>
            <a:fillRect/>
          </a:stretch>
        </p:blipFill>
        <p:spPr>
          <a:xfrm>
            <a:off x="942975" y="866775"/>
            <a:ext cx="9569450" cy="9569450"/>
          </a:xfrm>
          <a:prstGeom prst="rect">
            <a:avLst/>
          </a:prstGeom>
          <a:ln w="12700">
            <a:miter lim="400000"/>
          </a:ln>
        </p:spPr>
      </p:pic>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body" idx="1"/>
          </p:nvPr>
        </p:nvSpPr>
        <p:spPr>
          <a:xfrm>
            <a:off x="1270000" y="2444750"/>
            <a:ext cx="10464800" cy="4864100"/>
          </a:xfrm>
          <a:prstGeom prst="rect">
            <a:avLst/>
          </a:prstGeom>
        </p:spPr>
        <p:txBody>
          <a:bodyPr/>
          <a:lstStyle/>
          <a:p>
            <a:pPr lvl="0" algn="l">
              <a:defRPr sz="1800"/>
            </a:pPr>
            <a:r>
              <a:rPr sz="3200"/>
              <a:t>实际上，目前正在使用的DPI有4个：MDPI, HDPI, XHDPI和XXHDPI。</a:t>
            </a:r>
            <a:endParaRPr sz="3200"/>
          </a:p>
          <a:p>
            <a:pPr lvl="0" algn="l">
              <a:defRPr sz="1800"/>
            </a:pPr>
            <a:endParaRPr sz="3200"/>
          </a:p>
          <a:p>
            <a:pPr lvl="0" algn="l">
              <a:defRPr sz="1800"/>
            </a:pPr>
            <a:r>
              <a:rPr sz="3200"/>
              <a:t>着眼未来，我们应该考虑一次性设计XXHDPI甚至XXXHDPI像素比的图片，以保证APP不过时。</a:t>
            </a:r>
            <a:endParaRPr sz="3200"/>
          </a:p>
          <a:p>
            <a:pPr lvl="0" algn="l">
              <a:defRPr sz="1800"/>
            </a:pPr>
            <a:endParaRPr sz="3200"/>
          </a:p>
          <a:p>
            <a:pPr lvl="0" algn="l">
              <a:defRPr sz="1800"/>
            </a:pPr>
            <a:r>
              <a:rPr sz="3200"/>
              <a:t>和iOS一样，我建议把2x的像素比作为你设计的基础，然后进行降级处理，这会让设计在适配其他像素比的时候容易一点，特别是在像素比为1.33和1.5的安卓系统上。</a:t>
            </a:r>
          </a:p>
        </p:txBody>
      </p:sp>
    </p:spTree>
  </p:cSld>
  <p:clrMapOvr>
    <a:masterClrMapping/>
  </p:clrMapOvr>
  <p:transition spd="slow"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body" idx="1"/>
          </p:nvPr>
        </p:nvSpPr>
        <p:spPr>
          <a:xfrm>
            <a:off x="952500" y="2146300"/>
            <a:ext cx="11099800" cy="6286500"/>
          </a:xfrm>
          <a:prstGeom prst="rect">
            <a:avLst/>
          </a:prstGeom>
        </p:spPr>
        <p:txBody>
          <a:bodyPr/>
          <a:lstStyle/>
          <a:p>
            <a:pPr lvl="0" marL="342264" indent="-342264" defTabSz="449833">
              <a:spcBef>
                <a:spcPts val="3200"/>
              </a:spcBef>
              <a:defRPr sz="1800"/>
            </a:pPr>
            <a:endParaRPr sz="2772"/>
          </a:p>
          <a:p>
            <a:pPr lvl="0" marL="342264" indent="-342264" defTabSz="449833">
              <a:spcBef>
                <a:spcPts val="3200"/>
              </a:spcBef>
              <a:defRPr sz="1800"/>
            </a:pPr>
            <a:r>
              <a:rPr sz="2772"/>
              <a:t>Android有7种不同的DPI，你需要关注其中的4个：mdpi,hdpi,xhdpi,xxhdpi，如果希望你的app面向未来，可以关注XXXHDPI。</a:t>
            </a:r>
            <a:endParaRPr sz="2772"/>
          </a:p>
          <a:p>
            <a:pPr lvl="0" marL="342264" indent="-342264" defTabSz="449833">
              <a:spcBef>
                <a:spcPts val="3200"/>
              </a:spcBef>
              <a:defRPr sz="1800"/>
            </a:pPr>
            <a:r>
              <a:rPr sz="2772"/>
              <a:t>MDPI是基础的DPI或者1x像素比</a:t>
            </a:r>
            <a:endParaRPr sz="2772"/>
          </a:p>
          <a:p>
            <a:pPr lvl="0" marL="342264" indent="-342264" defTabSz="449833">
              <a:spcBef>
                <a:spcPts val="3200"/>
              </a:spcBef>
              <a:defRPr sz="1800"/>
            </a:pPr>
            <a:r>
              <a:rPr sz="2772"/>
              <a:t>Android使用dp代替pt当作参数规格，但是他们是一样的。</a:t>
            </a:r>
            <a:endParaRPr sz="2772"/>
          </a:p>
          <a:p>
            <a:pPr lvl="0" marL="342264" indent="-342264" defTabSz="449833">
              <a:spcBef>
                <a:spcPts val="3200"/>
              </a:spcBef>
              <a:defRPr sz="1800"/>
            </a:pPr>
            <a:r>
              <a:rPr sz="2772"/>
              <a:t>用你最好的判断来处理小数像素比。</a:t>
            </a:r>
            <a:endParaRPr sz="2772"/>
          </a:p>
          <a:p>
            <a:pPr lvl="0" marL="342264" indent="-342264" defTabSz="449833">
              <a:spcBef>
                <a:spcPts val="3200"/>
              </a:spcBef>
              <a:defRPr sz="1800"/>
            </a:pPr>
            <a:r>
              <a:rPr sz="2772"/>
              <a:t>传递.png格式图片。</a:t>
            </a:r>
            <a:endParaRPr sz="2772"/>
          </a:p>
          <a:p>
            <a:pPr lvl="0" marL="342264" indent="-342264" defTabSz="449833">
              <a:spcBef>
                <a:spcPts val="3200"/>
              </a:spcBef>
              <a:defRPr sz="1800"/>
            </a:pPr>
            <a:r>
              <a:rPr sz="2772"/>
              <a:t>确保检验命名约定，与执行负责人共同完成输出进程。</a:t>
            </a:r>
          </a:p>
        </p:txBody>
      </p:sp>
      <p:sp>
        <p:nvSpPr>
          <p:cNvPr id="124" name="Shape 124"/>
          <p:cNvSpPr/>
          <p:nvPr/>
        </p:nvSpPr>
        <p:spPr>
          <a:xfrm>
            <a:off x="876554" y="1142999"/>
            <a:ext cx="5308093"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vl1pPr>
          </a:lstStyle>
          <a:p>
            <a:pPr lvl="0">
              <a:defRPr sz="1800"/>
            </a:pPr>
            <a:r>
              <a:rPr sz="6000"/>
              <a:t>Android规则集:</a:t>
            </a:r>
          </a:p>
        </p:txBody>
      </p:sp>
    </p:spTree>
  </p:cSld>
  <p:clrMapOvr>
    <a:masterClrMapping/>
  </p:clrMapOvr>
  <p:transition spd="fast"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title"/>
          </p:nvPr>
        </p:nvSpPr>
        <p:spPr>
          <a:xfrm>
            <a:off x="1270000" y="3263900"/>
            <a:ext cx="10464800" cy="1562100"/>
          </a:xfrm>
          <a:prstGeom prst="rect">
            <a:avLst/>
          </a:prstGeom>
        </p:spPr>
        <p:txBody>
          <a:bodyPr/>
          <a:lstStyle>
            <a:lvl1pPr>
              <a:defRPr sz="7000"/>
            </a:lvl1pPr>
          </a:lstStyle>
          <a:p>
            <a:pPr lvl="0">
              <a:defRPr sz="1800"/>
            </a:pPr>
            <a:r>
              <a:rPr sz="7000"/>
              <a:t>附加：Touch和触摸目标</a:t>
            </a:r>
          </a:p>
        </p:txBody>
      </p:sp>
    </p:spTree>
  </p:cSld>
  <p:clrMapOvr>
    <a:masterClrMapping/>
  </p:clrMapOvr>
  <p:transition spd="fast"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AFAFA"/>
        </a:solidFill>
      </p:bgPr>
    </p:bg>
    <p:spTree>
      <p:nvGrpSpPr>
        <p:cNvPr id="1" name=""/>
        <p:cNvGrpSpPr/>
        <p:nvPr/>
      </p:nvGrpSpPr>
      <p:grpSpPr>
        <a:xfrm>
          <a:off x="0" y="0"/>
          <a:ext cx="0" cy="0"/>
          <a:chOff x="0" y="0"/>
          <a:chExt cx="0" cy="0"/>
        </a:xfrm>
      </p:grpSpPr>
      <p:pic>
        <p:nvPicPr>
          <p:cNvPr id="128" name="touch_01.png"/>
          <p:cNvPicPr/>
          <p:nvPr/>
        </p:nvPicPr>
        <p:blipFill>
          <a:blip r:embed="rId2">
            <a:extLst/>
          </a:blip>
          <a:stretch>
            <a:fillRect/>
          </a:stretch>
        </p:blipFill>
        <p:spPr>
          <a:xfrm>
            <a:off x="-298450" y="959555"/>
            <a:ext cx="13004800" cy="7224890"/>
          </a:xfrm>
          <a:prstGeom prst="rect">
            <a:avLst/>
          </a:prstGeom>
          <a:ln w="12700">
            <a:miter lim="400000"/>
          </a:ln>
        </p:spPr>
      </p:pic>
      <p:sp>
        <p:nvSpPr>
          <p:cNvPr id="129" name="Shape 129"/>
          <p:cNvSpPr/>
          <p:nvPr>
            <p:ph type="title"/>
          </p:nvPr>
        </p:nvSpPr>
        <p:spPr>
          <a:xfrm>
            <a:off x="952500" y="8166100"/>
            <a:ext cx="11099800" cy="939800"/>
          </a:xfrm>
          <a:prstGeom prst="rect">
            <a:avLst/>
          </a:prstGeom>
        </p:spPr>
        <p:txBody>
          <a:bodyPr/>
          <a:lstStyle>
            <a:lvl1pPr>
              <a:defRPr sz="3000"/>
            </a:lvl1pPr>
          </a:lstStyle>
          <a:p>
            <a:pPr lvl="0">
              <a:defRPr sz="1800"/>
            </a:pPr>
            <a:r>
              <a:rPr sz="3000"/>
              <a:t>鼠标光标的精度是1pt</a:t>
            </a:r>
          </a:p>
        </p:txBody>
      </p:sp>
    </p:spTree>
  </p:cSld>
  <p:clrMapOvr>
    <a:masterClrMapping/>
  </p:clrMapOvr>
  <p:transition spd="slow"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DFDFB"/>
        </a:solidFill>
      </p:bgPr>
    </p:bg>
    <p:spTree>
      <p:nvGrpSpPr>
        <p:cNvPr id="1" name=""/>
        <p:cNvGrpSpPr/>
        <p:nvPr/>
      </p:nvGrpSpPr>
      <p:grpSpPr>
        <a:xfrm>
          <a:off x="0" y="0"/>
          <a:ext cx="0" cy="0"/>
          <a:chOff x="0" y="0"/>
          <a:chExt cx="0" cy="0"/>
        </a:xfrm>
      </p:grpSpPr>
      <p:pic>
        <p:nvPicPr>
          <p:cNvPr id="131" name="touch_04.png"/>
          <p:cNvPicPr/>
          <p:nvPr/>
        </p:nvPicPr>
        <p:blipFill>
          <a:blip r:embed="rId2">
            <a:extLst/>
          </a:blip>
          <a:stretch>
            <a:fillRect/>
          </a:stretch>
        </p:blipFill>
        <p:spPr>
          <a:xfrm>
            <a:off x="-139700" y="1470377"/>
            <a:ext cx="13004800" cy="5238046"/>
          </a:xfrm>
          <a:prstGeom prst="rect">
            <a:avLst/>
          </a:prstGeom>
          <a:ln w="12700">
            <a:miter lim="400000"/>
          </a:ln>
        </p:spPr>
      </p:pic>
      <p:sp>
        <p:nvSpPr>
          <p:cNvPr id="132" name="Shape 132"/>
          <p:cNvSpPr/>
          <p:nvPr>
            <p:ph type="body" idx="1"/>
          </p:nvPr>
        </p:nvSpPr>
        <p:spPr>
          <a:xfrm>
            <a:off x="1130300" y="7620000"/>
            <a:ext cx="10464800" cy="1130300"/>
          </a:xfrm>
          <a:prstGeom prst="rect">
            <a:avLst/>
          </a:prstGeom>
        </p:spPr>
        <p:txBody>
          <a:bodyPr/>
          <a:lstStyle>
            <a:lvl1pPr algn="l"/>
          </a:lstStyle>
          <a:p>
            <a:pPr lvl="0">
              <a:defRPr sz="1800"/>
            </a:pPr>
            <a:r>
              <a:rPr sz="3200"/>
              <a:t>每个OS都有一系列自己的推荐规范，但是都在48pt左右。</a:t>
            </a: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body" idx="1"/>
          </p:nvPr>
        </p:nvSpPr>
        <p:spPr>
          <a:xfrm>
            <a:off x="1270000" y="6883400"/>
            <a:ext cx="10464800" cy="2247900"/>
          </a:xfrm>
          <a:prstGeom prst="rect">
            <a:avLst/>
          </a:prstGeom>
        </p:spPr>
        <p:txBody>
          <a:bodyPr/>
          <a:lstStyle/>
          <a:p>
            <a:pPr lvl="0" algn="l" defTabSz="537463">
              <a:defRPr sz="1800"/>
            </a:pPr>
            <a:r>
              <a:rPr sz="2944"/>
              <a:t>移动和触屏设计几乎是未来发展趋势。</a:t>
            </a:r>
            <a:endParaRPr sz="2944"/>
          </a:p>
          <a:p>
            <a:pPr lvl="0" algn="l" defTabSz="537463">
              <a:defRPr sz="1800"/>
            </a:pPr>
            <a:endParaRPr sz="2944"/>
          </a:p>
          <a:p>
            <a:pPr lvl="0" algn="l" defTabSz="537463">
              <a:defRPr sz="1800"/>
            </a:pPr>
            <a:r>
              <a:rPr sz="2944"/>
              <a:t>参考每个OS上建议的触摸目标。这能帮助你更好地设计并让你的产品在OS中保持一致。触摸目标有参考价值，但是不代表你需要不折不扣地遵守，同时你也需要根据经验判断。</a:t>
            </a:r>
          </a:p>
        </p:txBody>
      </p:sp>
      <p:pic>
        <p:nvPicPr>
          <p:cNvPr id="135" name="touch_05.png"/>
          <p:cNvPicPr/>
          <p:nvPr/>
        </p:nvPicPr>
        <p:blipFill>
          <a:blip r:embed="rId2">
            <a:extLst/>
          </a:blip>
          <a:stretch>
            <a:fillRect/>
          </a:stretch>
        </p:blipFill>
        <p:spPr>
          <a:xfrm>
            <a:off x="0" y="1038577"/>
            <a:ext cx="13004800" cy="5238046"/>
          </a:xfrm>
          <a:prstGeom prst="rect">
            <a:avLst/>
          </a:prstGeom>
          <a:ln w="12700">
            <a:miter lim="400000"/>
          </a:ln>
        </p:spPr>
      </p:pic>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nvSpPr>
        <p:spPr>
          <a:xfrm>
            <a:off x="1270000" y="8204131"/>
            <a:ext cx="10464800"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lvl1pPr>
          </a:lstStyle>
          <a:p>
            <a:pPr lvl="0">
              <a:defRPr sz="1800"/>
            </a:pPr>
            <a:r>
              <a:rPr sz="2400"/>
              <a:t>Ralf Wang</a:t>
            </a:r>
          </a:p>
        </p:txBody>
      </p:sp>
      <p:sp>
        <p:nvSpPr>
          <p:cNvPr id="138" name="Shape 138"/>
          <p:cNvSpPr/>
          <p:nvPr/>
        </p:nvSpPr>
        <p:spPr>
          <a:xfrm>
            <a:off x="1270000" y="6984931"/>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pPr>
            <a:r>
              <a:rPr sz="3800"/>
              <a:t>“恭喜发财，谢谢，再见！”</a:t>
            </a:r>
          </a:p>
        </p:txBody>
      </p:sp>
      <p:pic>
        <p:nvPicPr>
          <p:cNvPr id="139" name="hongbao.png"/>
          <p:cNvPicPr/>
          <p:nvPr/>
        </p:nvPicPr>
        <p:blipFill>
          <a:blip r:embed="rId2">
            <a:extLst/>
          </a:blip>
          <a:stretch>
            <a:fillRect/>
          </a:stretch>
        </p:blipFill>
        <p:spPr>
          <a:xfrm>
            <a:off x="4253641" y="1079567"/>
            <a:ext cx="4497518" cy="5498966"/>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 name="Shape 40"/>
          <p:cNvSpPr/>
          <p:nvPr>
            <p:ph type="body" idx="1"/>
          </p:nvPr>
        </p:nvSpPr>
        <p:spPr>
          <a:xfrm>
            <a:off x="1270000" y="901700"/>
            <a:ext cx="10464800" cy="2209800"/>
          </a:xfrm>
          <a:prstGeom prst="rect">
            <a:avLst/>
          </a:prstGeom>
        </p:spPr>
        <p:txBody>
          <a:bodyPr/>
          <a:lstStyle>
            <a:lvl1pPr algn="l"/>
          </a:lstStyle>
          <a:p>
            <a:pPr lvl="0">
              <a:defRPr sz="1800"/>
            </a:pPr>
            <a:r>
              <a:rPr sz="3200"/>
              <a:t>这个正方形在1*1英寸的屏幕上有一个初始的物理尺寸，但是如果用户的PPI是72，蓝色正方形就会显得更大。因为PPI是72时，屏幕需要大约1英寸半的尺寸来展示109px的蓝色正方形。模拟效果如下图所示：</a:t>
            </a:r>
          </a:p>
        </p:txBody>
      </p:sp>
      <p:pic>
        <p:nvPicPr>
          <p:cNvPr id="41" name="blue-square-01.png"/>
          <p:cNvPicPr/>
          <p:nvPr/>
        </p:nvPicPr>
        <p:blipFill>
          <a:blip r:embed="rId2">
            <a:extLst/>
          </a:blip>
          <a:stretch>
            <a:fillRect/>
          </a:stretch>
        </p:blipFill>
        <p:spPr>
          <a:xfrm>
            <a:off x="0" y="3360984"/>
            <a:ext cx="13004800" cy="4479432"/>
          </a:xfrm>
          <a:prstGeom prst="rect">
            <a:avLst/>
          </a:prstGeom>
          <a:ln w="127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 name="Shape 43"/>
          <p:cNvSpPr/>
          <p:nvPr>
            <p:ph type="body" idx="1"/>
          </p:nvPr>
        </p:nvSpPr>
        <p:spPr>
          <a:xfrm>
            <a:off x="685800" y="7607300"/>
            <a:ext cx="11633201" cy="1701800"/>
          </a:xfrm>
          <a:prstGeom prst="rect">
            <a:avLst/>
          </a:prstGeom>
        </p:spPr>
        <p:txBody>
          <a:bodyPr/>
          <a:lstStyle/>
          <a:p>
            <a:pPr lvl="0" algn="l" defTabSz="496570">
              <a:defRPr sz="1800"/>
            </a:pPr>
            <a:r>
              <a:rPr sz="2720"/>
              <a:t>如上图，屏幕的原始分辨率是2560*1440px。</a:t>
            </a:r>
            <a:endParaRPr sz="2720"/>
          </a:p>
          <a:p>
            <a:pPr lvl="0" algn="l" defTabSz="496570">
              <a:defRPr sz="1800"/>
            </a:pPr>
            <a:r>
              <a:rPr sz="2720"/>
              <a:t>如果想要设置27寸屏幕分辨率为1280*720（之前宽的一半，高的一半），GPU会让一个像素点变成原来的2倍大来填充屏幕，因为重新渲染后，每英寸的像素点为原来的一半。</a:t>
            </a:r>
          </a:p>
        </p:txBody>
      </p:sp>
      <p:pic>
        <p:nvPicPr>
          <p:cNvPr id="44" name="resolution-01.png"/>
          <p:cNvPicPr/>
          <p:nvPr/>
        </p:nvPicPr>
        <p:blipFill>
          <a:blip r:embed="rId2">
            <a:extLst/>
          </a:blip>
          <a:stretch>
            <a:fillRect/>
          </a:stretch>
        </p:blipFill>
        <p:spPr>
          <a:xfrm>
            <a:off x="603034" y="1250498"/>
            <a:ext cx="11798732" cy="5715830"/>
          </a:xfrm>
          <a:prstGeom prst="rect">
            <a:avLst/>
          </a:prstGeom>
          <a:ln w="12700">
            <a:miter lim="400000"/>
          </a:ln>
        </p:spPr>
      </p:pic>
    </p:spTree>
  </p:cSld>
  <p:clrMapOvr>
    <a:masterClrMapping/>
  </p:clrMapOvr>
  <p:transition spd="slow"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 name="Shape 46"/>
          <p:cNvSpPr/>
          <p:nvPr>
            <p:ph type="body" idx="1"/>
          </p:nvPr>
        </p:nvSpPr>
        <p:spPr>
          <a:xfrm>
            <a:off x="1270000" y="7531100"/>
            <a:ext cx="10464800" cy="1422400"/>
          </a:xfrm>
          <a:prstGeom prst="rect">
            <a:avLst/>
          </a:prstGeom>
        </p:spPr>
        <p:txBody>
          <a:bodyPr/>
          <a:lstStyle>
            <a:lvl1pPr algn="l"/>
          </a:lstStyle>
          <a:p>
            <a:pPr lvl="0">
              <a:defRPr sz="1800"/>
            </a:pPr>
            <a:r>
              <a:rPr sz="3200"/>
              <a:t>但是如果使用原来的1/3或者3/4，最终会以小数点结束，就不能等分一个像素点了。</a:t>
            </a:r>
          </a:p>
        </p:txBody>
      </p:sp>
      <p:pic>
        <p:nvPicPr>
          <p:cNvPr id="47" name="resolution-02.png"/>
          <p:cNvPicPr/>
          <p:nvPr/>
        </p:nvPicPr>
        <p:blipFill>
          <a:blip r:embed="rId2">
            <a:extLst/>
          </a:blip>
          <a:stretch>
            <a:fillRect/>
          </a:stretch>
        </p:blipFill>
        <p:spPr>
          <a:xfrm>
            <a:off x="196617" y="1821998"/>
            <a:ext cx="12611566" cy="6109604"/>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 name="resolution-03.png"/>
          <p:cNvPicPr/>
          <p:nvPr/>
        </p:nvPicPr>
        <p:blipFill>
          <a:blip r:embed="rId2">
            <a:extLst/>
          </a:blip>
          <a:stretch>
            <a:fillRect/>
          </a:stretch>
        </p:blipFill>
        <p:spPr>
          <a:xfrm>
            <a:off x="160019" y="1353255"/>
            <a:ext cx="12684762" cy="7047090"/>
          </a:xfrm>
          <a:prstGeom prst="rect">
            <a:avLst/>
          </a:prstGeom>
          <a:ln w="12700">
            <a:miter lim="400000"/>
          </a:ln>
        </p:spPr>
      </p:pic>
    </p:spTree>
  </p:cSld>
  <p:clrMapOvr>
    <a:masterClrMapping/>
  </p:clrMapOvr>
  <p:transition spd="fast"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 name="resolution-04.png"/>
          <p:cNvPicPr/>
          <p:nvPr/>
        </p:nvPicPr>
        <p:blipFill>
          <a:blip r:embed="rId2">
            <a:extLst/>
          </a:blip>
          <a:stretch>
            <a:fillRect/>
          </a:stretch>
        </p:blipFill>
        <p:spPr>
          <a:xfrm>
            <a:off x="377635" y="1061651"/>
            <a:ext cx="12249530" cy="6805294"/>
          </a:xfrm>
          <a:prstGeom prst="rect">
            <a:avLst/>
          </a:prstGeom>
          <a:ln w="12700">
            <a:miter lim="400000"/>
          </a:ln>
        </p:spPr>
      </p:pic>
      <p:sp>
        <p:nvSpPr>
          <p:cNvPr id="52" name="Shape 52"/>
          <p:cNvSpPr/>
          <p:nvPr/>
        </p:nvSpPr>
        <p:spPr>
          <a:xfrm>
            <a:off x="1687017" y="8350249"/>
            <a:ext cx="963076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vl1pPr>
          </a:lstStyle>
          <a:p>
            <a:pPr lvl="0">
              <a:defRPr sz="1800"/>
            </a:pPr>
            <a:r>
              <a:rPr sz="2400"/>
              <a:t>PS：如果你希望你的设计精确到像素，那么最好不要改变原始分辨率。</a:t>
            </a:r>
          </a:p>
        </p:txBody>
      </p:sp>
    </p:spTree>
  </p:cSld>
  <p:clrMapOvr>
    <a:masterClrMapping/>
  </p:clrMapOvr>
  <p:transition spd="slow"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AFAFA"/>
        </a:solidFill>
      </p:bgPr>
    </p:bg>
    <p:spTree>
      <p:nvGrpSpPr>
        <p:cNvPr id="1" name=""/>
        <p:cNvGrpSpPr/>
        <p:nvPr/>
      </p:nvGrpSpPr>
      <p:grpSpPr>
        <a:xfrm>
          <a:off x="0" y="0"/>
          <a:ext cx="0" cy="0"/>
          <a:chOff x="0" y="0"/>
          <a:chExt cx="0" cy="0"/>
        </a:xfrm>
      </p:grpSpPr>
      <p:sp>
        <p:nvSpPr>
          <p:cNvPr id="54" name="Shape 54"/>
          <p:cNvSpPr/>
          <p:nvPr>
            <p:ph type="title"/>
          </p:nvPr>
        </p:nvSpPr>
        <p:spPr>
          <a:xfrm>
            <a:off x="1270000" y="-1663700"/>
            <a:ext cx="10464800" cy="3302000"/>
          </a:xfrm>
          <a:prstGeom prst="rect">
            <a:avLst/>
          </a:prstGeom>
        </p:spPr>
        <p:txBody>
          <a:bodyPr/>
          <a:lstStyle>
            <a:lvl1pPr>
              <a:defRPr sz="5000"/>
            </a:lvl1pPr>
          </a:lstStyle>
          <a:p>
            <a:pPr lvl="0">
              <a:defRPr sz="1800"/>
            </a:pPr>
            <a:r>
              <a:rPr sz="5000"/>
              <a:t>关于HD,FULL HD,4k</a:t>
            </a:r>
          </a:p>
        </p:txBody>
      </p:sp>
      <p:pic>
        <p:nvPicPr>
          <p:cNvPr id="55" name="4k-01.png"/>
          <p:cNvPicPr/>
          <p:nvPr/>
        </p:nvPicPr>
        <p:blipFill>
          <a:blip r:embed="rId2">
            <a:extLst/>
          </a:blip>
          <a:stretch>
            <a:fillRect/>
          </a:stretch>
        </p:blipFill>
        <p:spPr>
          <a:xfrm>
            <a:off x="0" y="2266244"/>
            <a:ext cx="13004800" cy="5779912"/>
          </a:xfrm>
          <a:prstGeom prst="rect">
            <a:avLst/>
          </a:prstGeom>
          <a:ln w="12700">
            <a:miter lim="400000"/>
          </a:ln>
        </p:spPr>
      </p:pic>
    </p:spTree>
  </p:cSld>
  <p:clrMapOvr>
    <a:masterClrMapping/>
  </p:clrMapOvr>
  <p:transition spd="slow"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